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71" r:id="rId14"/>
    <p:sldId id="268" r:id="rId15"/>
    <p:sldId id="270" r:id="rId16"/>
    <p:sldId id="269" r:id="rId17"/>
    <p:sldId id="272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43" autoAdjust="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28DF6-FAC5-47D1-B0A7-0336B8E200C9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E702F-981E-4714-ADAA-73F882710D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E702F-981E-4714-ADAA-73F882710D3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1%D0%B8%D0%B3%D0%B0%D1%80%D0%B5%D1%82%D0%B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1%8E%D1%85%D0%B0%D1%82%D0%B5%D0%BB%D1%8C%D0%BD%D1%8B%D0%B9_%D1%82%D0%B0%D0%B1%D0%B0%D0%BA" TargetMode="External"/><Relationship Id="rId2" Type="http://schemas.openxmlformats.org/officeDocument/2006/relationships/hyperlink" Target="https://ru.wikipedia.org/wiki/%D0%96%D0%B5%D0%B2%D0%B0%D1%82%D0%B5%D0%BB%D1%8C%D0%BD%D1%8B%D0%B9_%D1%82%D0%B0%D0%B1%D0%B0%D0%B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46cge.rospotrebnadzor.ru/info/86429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/>
              <a:t>Табачные изделия и</a:t>
            </a:r>
            <a:br>
              <a:rPr lang="ru-RU" sz="5400" b="1" dirty="0" smtClean="0"/>
            </a:br>
            <a:r>
              <a:rPr lang="ru-RU" b="1" dirty="0" smtClean="0"/>
              <a:t>законодательство РФ.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43306" y="47148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Составил: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врач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психиатр-нарколог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Белоярской районной больницы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Заика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В.В.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ru-RU" dirty="0" smtClean="0"/>
              <a:t>Жевательный табак — меньше примесей, больше никотина</a:t>
            </a:r>
          </a:p>
          <a:p>
            <a:endParaRPr lang="ru-RU" dirty="0"/>
          </a:p>
        </p:txBody>
      </p:sp>
      <p:pic>
        <p:nvPicPr>
          <p:cNvPr id="4" name="Рисунок 3" descr="Жевательный табак Oden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8"/>
            <a:ext cx="28575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pol-nar\Desktop\ШВЕДСКИЙ ТАБАК СНЮС\cn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857364"/>
            <a:ext cx="4214842" cy="3524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Никотин —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алколоид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опасный яд, содержащийся в листьях и стеблях табачных растений. Смертельная доза никотина для человека составляет 60 мг (0,5-1 мг на 1кг веса), что равно всего лишь одной пачке непрерывно выкуренных сигарет, кстати, в одной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2" tooltip="Сигарета"/>
              </a:rPr>
              <a:t>сигарете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 зависимости от марки и типа, обычно содержится 0,1-1,0 мг никотина.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Количество никотина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снюсе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Oden’s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варьируется от 8 мг/гр. до 22 мг/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pPr>
              <a:buNone/>
            </a:pPr>
            <a:r>
              <a:rPr lang="ru-RU" sz="2800" b="1" dirty="0" smtClean="0"/>
              <a:t>Почему  употребление </a:t>
            </a:r>
            <a:r>
              <a:rPr lang="ru-RU" sz="2800" b="1" dirty="0" err="1" smtClean="0"/>
              <a:t>снюсов</a:t>
            </a:r>
            <a:r>
              <a:rPr lang="ru-RU" sz="2800" b="1" dirty="0" smtClean="0"/>
              <a:t> вредно для здоровья ?</a:t>
            </a:r>
          </a:p>
          <a:p>
            <a:endParaRPr lang="ru-RU" sz="2000" dirty="0" smtClean="0"/>
          </a:p>
          <a:p>
            <a:pPr marL="457200" indent="-457200">
              <a:buNone/>
            </a:pPr>
            <a:r>
              <a:rPr lang="ru-RU" sz="2200" b="1" dirty="0" smtClean="0"/>
              <a:t>  1. Вызывает одурманивание и отравления различной тяжести:</a:t>
            </a:r>
          </a:p>
          <a:p>
            <a:pPr marL="457200" indent="-457200">
              <a:buNone/>
            </a:pPr>
            <a:r>
              <a:rPr lang="ru-RU" sz="2200" b="1" dirty="0" smtClean="0"/>
              <a:t>       </a:t>
            </a:r>
            <a:r>
              <a:rPr lang="ru-RU" sz="2200" dirty="0" smtClean="0"/>
              <a:t>В случае с </a:t>
            </a:r>
            <a:r>
              <a:rPr lang="ru-RU" sz="2200" dirty="0" smtClean="0">
                <a:hlinkClick r:id="rId2" tooltip="Жевательный табак"/>
              </a:rPr>
              <a:t>жевательным</a:t>
            </a:r>
            <a:r>
              <a:rPr lang="ru-RU" sz="2200" dirty="0" smtClean="0"/>
              <a:t> и </a:t>
            </a:r>
            <a:r>
              <a:rPr lang="ru-RU" sz="2200" dirty="0" smtClean="0">
                <a:hlinkClick r:id="rId3" tooltip="Нюхательный табак"/>
              </a:rPr>
              <a:t>нюхательным табаком</a:t>
            </a:r>
            <a:r>
              <a:rPr lang="ru-RU" sz="2200" dirty="0" smtClean="0"/>
              <a:t>, которые помещаются в рот и жуются или вдыхаются через нос, количество никотина, попадающего в организм, </a:t>
            </a:r>
            <a:r>
              <a:rPr lang="ru-RU" sz="2200" b="1" dirty="0" smtClean="0"/>
              <a:t>гораздо больше</a:t>
            </a:r>
            <a:r>
              <a:rPr lang="ru-RU" sz="2200" dirty="0" smtClean="0"/>
              <a:t>, чем при курении табака. В результате чего происходит </a:t>
            </a:r>
            <a:r>
              <a:rPr lang="ru-RU" sz="2200" b="1" dirty="0" smtClean="0"/>
              <a:t>отравление (одурманивание ) </a:t>
            </a:r>
            <a:r>
              <a:rPr lang="ru-RU" sz="2200" dirty="0" smtClean="0"/>
              <a:t>вызванное действием никотина. </a:t>
            </a:r>
          </a:p>
          <a:p>
            <a:pPr marL="457200" indent="-457200">
              <a:buNone/>
            </a:pPr>
            <a:r>
              <a:rPr lang="ru-RU" sz="2200" dirty="0" smtClean="0"/>
              <a:t>        </a:t>
            </a:r>
          </a:p>
          <a:p>
            <a:pPr>
              <a:buNone/>
            </a:pPr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fontAlgn="base"/>
            <a:r>
              <a:rPr lang="ru-RU" sz="2400" dirty="0" smtClean="0"/>
              <a:t>При остром отравлении </a:t>
            </a:r>
            <a:r>
              <a:rPr lang="ru-RU" sz="2400" b="1" dirty="0" smtClean="0"/>
              <a:t>лёгкой формы </a:t>
            </a:r>
            <a:r>
              <a:rPr lang="ru-RU" sz="2400" dirty="0" smtClean="0"/>
              <a:t>наблюдается учащение сердцебиения, тошнота, усиленная секреция слюны, слабость и шум в ушах, появление спазма в гортани, желудке. Головная боль и головокружение сохраняются ещё несколько дней.</a:t>
            </a:r>
          </a:p>
          <a:p>
            <a:pPr fontAlgn="base"/>
            <a:r>
              <a:rPr lang="ru-RU" sz="2400" b="1" dirty="0" smtClean="0"/>
              <a:t>Тяжёлое отравление </a:t>
            </a:r>
            <a:r>
              <a:rPr lang="ru-RU" sz="2400" dirty="0" smtClean="0"/>
              <a:t>усиливает симптомы предыдущего случая: тошнота переходит в рвоту, которая повторяется несколько раз, появляется двоение в глазах и нарушение слуха, скачки пульса. </a:t>
            </a:r>
          </a:p>
          <a:p>
            <a:pPr fontAlgn="base">
              <a:buNone/>
            </a:pPr>
            <a:r>
              <a:rPr lang="ru-RU" sz="2400" dirty="0" smtClean="0"/>
              <a:t>    Зрачки то сужаются, то расширяются, появляется бледность конечностей и всего тела, недостаток кислорода в тканях вызывает появление судорог. </a:t>
            </a:r>
            <a:r>
              <a:rPr lang="ru-RU" sz="2400" b="1" dirty="0" smtClean="0"/>
              <a:t>Особенностью тяжёлого течения отравления </a:t>
            </a:r>
            <a:r>
              <a:rPr lang="ru-RU" sz="2400" dirty="0" smtClean="0"/>
              <a:t>является вероятность нарушения сознания вплоть до комы.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marL="457200" lvl="0" indent="-457200">
              <a:buAutoNum type="arabicPeriod" startAt="2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является безопасной заменой сигарет !</a:t>
            </a:r>
          </a:p>
          <a:p>
            <a:pPr marL="457200" indent="-457200">
              <a:buNone/>
            </a:pPr>
            <a:r>
              <a:rPr lang="ru-RU" sz="2400" dirty="0" smtClean="0"/>
              <a:t>      Негативные последствия регулярного приема никотина вызывают нервозность, снижение памяти, потенции и сперматогенеза, задержку полового развития, бесплодие и неблагоприятное течение беременности, брадикардию и тахикардию, повышение артериального давления, расширение коронарных сосудов. Кроме того, курение изменяет уровень усваивания организмом лекарственных препаратов, снижает общий иммунитет, вызывает сильное психологическое и физическое привыкание. </a:t>
            </a:r>
            <a:r>
              <a:rPr lang="ru-RU" sz="2400" u="sng" dirty="0" smtClean="0"/>
              <a:t>После приема жевательного и нюхательного табака дозировка и толерантность к никотину возрастают.</a:t>
            </a:r>
          </a:p>
          <a:p>
            <a:pPr marL="457200" lvl="0" indent="-45720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ol-nar\Desktop\ШВЕДСКИЙ ТАБАК СНЮС\jRTZIg[1]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857364"/>
            <a:ext cx="4286280" cy="304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357166"/>
            <a:ext cx="8143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 startAt="3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Может вызвать рак ротовой полости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ol-nar\Desktop\ШВЕДСКИЙ ТАБАК СНЮС\шведский табак снюс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285860"/>
            <a:ext cx="3552825" cy="2943225"/>
          </a:xfrm>
          <a:prstGeom prst="rect">
            <a:avLst/>
          </a:prstGeom>
          <a:noFill/>
        </p:spPr>
      </p:pic>
      <p:pic>
        <p:nvPicPr>
          <p:cNvPr id="2051" name="Picture 3" descr="C:\Users\pol-nar\Desktop\ШВЕДСКИЙ ТАБАК СНЮС\t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500570"/>
            <a:ext cx="2838450" cy="1933575"/>
          </a:xfrm>
          <a:prstGeom prst="rect">
            <a:avLst/>
          </a:prstGeom>
          <a:noFill/>
        </p:spPr>
      </p:pic>
      <p:pic>
        <p:nvPicPr>
          <p:cNvPr id="2052" name="Picture 4" descr="C:\Users\pol-nar\Desktop\ШВЕДСКИЙ ТАБАК СНЮС\сню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643446"/>
            <a:ext cx="3457575" cy="19335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0" y="285728"/>
            <a:ext cx="86439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Вызывает болезни десен, зубов, язвы в ротовой полости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Что делать ?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257176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Не оставлять без внимания факт курения и потребления табака в школе</a:t>
            </a:r>
          </a:p>
          <a:p>
            <a:r>
              <a:rPr lang="ru-RU" sz="2400" dirty="0" smtClean="0"/>
              <a:t>Сообщать родителям учащегося об употреблении</a:t>
            </a:r>
          </a:p>
          <a:p>
            <a:r>
              <a:rPr lang="ru-RU" sz="2400" dirty="0" smtClean="0"/>
              <a:t>Сообщать родителям о выявленных опьянениях в результате потребления табака.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Родителям сообщить, что есть тесты на употребление никотина. </a:t>
            </a:r>
            <a:endParaRPr lang="ru-RU" dirty="0"/>
          </a:p>
        </p:txBody>
      </p:sp>
      <p:pic>
        <p:nvPicPr>
          <p:cNvPr id="4098" name="Picture 2" descr="C:\Users\pol-nar\Desktop\ШВЕДСКИЙ ТАБАК СНЮС\test-na-kureni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14554"/>
            <a:ext cx="4143404" cy="2428892"/>
          </a:xfrm>
          <a:prstGeom prst="rect">
            <a:avLst/>
          </a:prstGeom>
          <a:noFill/>
        </p:spPr>
      </p:pic>
      <p:pic>
        <p:nvPicPr>
          <p:cNvPr id="4099" name="Picture 3" descr="C:\Users\pol-nar\Desktop\ШВЕДСКИЙ ТАБАК СНЮС\тест на никотин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285992"/>
            <a:ext cx="3786214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ol-nar\Desktop\ШВЕДСКИЙ ТАБАК СНЮС\test-na-nikotin-instrukcij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215370" cy="550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598331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ФЕДЕРАЛЬНЫЙ ЗАКОН «ОБ ОХРАНЕ ЗДОРОВЬЯ ГРАЖДАН ОТ ВОЗДЕЙСТВИЯ ОКРУЖАЮЩЕГО ТАБАЧНОГО ДЫМА И ПОСЛЕДСТВИЙ ПОТРЕБЛЕНИЯ ТАБАКА»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Принят Государственной Думой 12 февраля 2013 года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Одобрен Советом Федерации 20 февраля 2013 года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Статье 2. Основные понятия, используемые в настоящем Федеральном законе: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Пункт 1.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целей настоящего Федерального закона используются следующие основные понятия:</a:t>
            </a:r>
          </a:p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последствия потребления табака, это причинение вреда жизни или здоровью человека, вреда среде его обитания вследствие потребления табака и воздействия окружающего табачного дыма, а также связанные с этим медицинские, демографические, социально-экономические последствия;</a:t>
            </a:r>
          </a:p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4)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потребление табака, это курение табака, сосание, жевание, нюханье табачных изделий;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Т.е. Закон чётко и не двухзначно определяет  основные понятия.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Кроме того в Законе в каждой статье указано выражение «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воздействия окружающего табачного дыма и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последствий потребления табака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pPr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Будьте здоровы !</a:t>
            </a:r>
            <a:br>
              <a:rPr lang="ru-RU" dirty="0" smtClean="0"/>
            </a:br>
            <a:r>
              <a:rPr lang="ru-RU" dirty="0" smtClean="0"/>
              <a:t>И ведите здоровый образ жизни !</a:t>
            </a:r>
            <a:br>
              <a:rPr lang="ru-RU" dirty="0" smtClean="0"/>
            </a:br>
            <a:r>
              <a:rPr lang="ru-RU" dirty="0" smtClean="0"/>
              <a:t>Помните – курение убивает!</a:t>
            </a:r>
            <a:endParaRPr lang="ru-RU" dirty="0"/>
          </a:p>
        </p:txBody>
      </p:sp>
      <p:pic>
        <p:nvPicPr>
          <p:cNvPr id="5122" name="Picture 2" descr="C:\Users\pol-nar\Desktop\ШВЕДСКИЙ ТАБАК СНЮС\37a1a4ff303b15b158ebdc221564c0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3116"/>
            <a:ext cx="8572560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Статья 9. Права и обязанности граждан в сфере охраны здоровья граждан от воздействия окружающего табачного дыма и последствий потребления табака: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 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сфере охраны здоровья граждан от воздействия окружающего табачного дыма и последствий потребления табака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граждане обязаны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2) заботиться о формировании у детей отрицательного отношения к потреблению табака, а также о недопустимости их вовлечения в процесс потребления табака;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Статья 11. Организация осуществления мер, направленных на предотвращение воздействия окружающего табачного дыма и сокращение потребления табака: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целях предупреждения возникновения заболеваний, связанных с воздействием окружающего табачного дыма и потреблением табака, сокращения потребления табака осуществляются следующие меры: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 9) установление запрета продажи табачной продукции несовершеннолетним и несовершеннолетними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запрета потребления табака несовершеннолетними, запрета вовлечения детей в процесс потребления табака.</a:t>
            </a:r>
          </a:p>
          <a:p>
            <a:pPr>
              <a:buNone/>
            </a:pP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Статья 15. Просвещение населения и информирование его о вреде потребления табака и вредном воздействии окружающего табачного дыма: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Просвещение населения о вреде потребления табака и вредном воздействии окружающего табачного дыма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осуществляется в семье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процессе воспитания и обучения в образовательных организациях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медицинских организациях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работодателями на рабочих местах.</a:t>
            </a:r>
          </a:p>
          <a:p>
            <a:endParaRPr lang="ru-RU" sz="20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85000" lnSpcReduction="2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Статья 19. Ограничения торговли табачной продукцией и табачными изделиями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 8.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Запрещается оптовая и розничная торговля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насваем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 табаком сосательным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снюсом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). (в ред. Федерального закона от 30.12.2015 N 456-ФЗ)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Статья 20. Запрет продажи табачной продукции несовершеннолетним и несовершеннолетними, потребления табака несовершеннолетними, а также вовлечения детей в процесс потребления табака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Запрещаются продажа табачной продукции несовершеннолетним и несовершеннолетними, вовлечение детей в процесс потребления табака путем покупки для них либо передачи им табачных изделий или табачной продукции, предложения, требования употребить табачные изделия или табачную продукцию любым способом.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(выдержки)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продавец обязан потребовать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 покупателя документ, удостоверяющий личность и позволяющий установить возраст покупателя. 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Продавец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обязан отказать покупателю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продаже табачной продукции, если в отношении покупателя имеются сомнения в достижении им совершеннолетия, а документ, удостоверяющий личность покупателя и позволяющий установить его возраст, не представлен.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Не допускается потребление табака несовершеннолетними.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Статья 23. Ответственность за нарушение настоящего Федерального закона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нарушение законодательства в сфере охраны здоровья граждан от воздействия окружающего табачного дыма и последствий потребления табака устанавливается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дисциплинарная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гражданско-правовая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административная ответственность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соответствии с законодательством Российской Федерации.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Табачные изделия ( определение из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Федерального закона от 22 декабря 2008 г. N 268-ФЗ "Технический регламент на табачную продукцию«) 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табак - растение рода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Nicotiana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семейства пасленовых видов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Nicotiana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Tabacum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Nicotiana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Rustica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возделываемое в целях получения сырья для производства табачных изделий;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табачные изделия - продукты, полностью или частично изготовленные из табачного листа в качестве сырьевого материала, приготовленного таким образом, чтобы использовать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курения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сосания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жевания или нюханья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вид табачного изделия - сигареты, сигары,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сигариллы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сигариты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папиросы, табак для кальяна, табак курительный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тонкорезаный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табак трубочный,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кретек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табак сосательный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снюс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табак жевательный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табак нюхательный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насвай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другие табачные изделия;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Как мы знаем - все табачные изделия содержат никотин и  вызывают никотиновую зависимость.</a:t>
            </a:r>
          </a:p>
          <a:p>
            <a:r>
              <a:rPr lang="ru-RU" sz="2400" b="1" dirty="0" smtClean="0"/>
              <a:t>Никотин</a:t>
            </a:r>
            <a:r>
              <a:rPr lang="ru-RU" sz="2400" dirty="0" smtClean="0"/>
              <a:t>, является алкалоидом растительного происхождения, так же, как героин и кокаин. Он вызывает развитие психологической и физической зависимостей, влияя на поведенческие реакции человека хоть и в меньшей степени, чем наркотики.</a:t>
            </a:r>
          </a:p>
          <a:p>
            <a:r>
              <a:rPr lang="ru-RU" dirty="0" smtClean="0">
                <a:hlinkClick r:id="rId2"/>
              </a:rPr>
              <a:t>Факт: Никотиновая зависимость - это болезнь! </a:t>
            </a:r>
          </a:p>
          <a:p>
            <a:endParaRPr lang="ru-RU" dirty="0" smtClean="0">
              <a:hlinkClick r:id="rId2"/>
            </a:endParaRPr>
          </a:p>
          <a:p>
            <a:r>
              <a:rPr lang="ru-RU" sz="2400" dirty="0" smtClean="0">
                <a:hlinkClick r:id="rId2"/>
              </a:rPr>
              <a:t>По МКБ-10 шифр </a:t>
            </a:r>
            <a:r>
              <a:rPr lang="en-US" sz="2400" dirty="0" smtClean="0">
                <a:hlinkClick r:id="rId2"/>
              </a:rPr>
              <a:t>F17</a:t>
            </a:r>
            <a:r>
              <a:rPr lang="ru-RU" sz="2400" dirty="0" smtClean="0">
                <a:hlinkClick r:id="rId2"/>
              </a:rPr>
              <a:t> Психические и поведенческие </a:t>
            </a:r>
            <a:r>
              <a:rPr lang="ru-RU" sz="2400" dirty="0" err="1" smtClean="0">
                <a:hlinkClick r:id="rId2"/>
              </a:rPr>
              <a:t>расстройсва</a:t>
            </a:r>
            <a:r>
              <a:rPr lang="ru-RU" sz="2400" dirty="0" smtClean="0">
                <a:hlinkClick r:id="rId2"/>
              </a:rPr>
              <a:t> вызванные  употреблением табака.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992</Words>
  <PresentationFormat>Экран (4:3)</PresentationFormat>
  <Paragraphs>81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Табачные изделия и законодательство РФ.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Что делать ?</vt:lpstr>
      <vt:lpstr>Родителям сообщить, что есть тесты на употребление никотина. </vt:lpstr>
      <vt:lpstr>Слайд 19</vt:lpstr>
      <vt:lpstr>Будьте здоровы ! И ведите здоровый образ жизни ! Помните – курение убивает!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Табачные изделия </dc:title>
  <dc:creator>pol-nar</dc:creator>
  <cp:lastModifiedBy>pol-nar</cp:lastModifiedBy>
  <cp:revision>57</cp:revision>
  <dcterms:created xsi:type="dcterms:W3CDTF">2019-10-28T05:34:58Z</dcterms:created>
  <dcterms:modified xsi:type="dcterms:W3CDTF">2019-11-05T06:57:09Z</dcterms:modified>
</cp:coreProperties>
</file>